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6" r:id="rId21"/>
    <p:sldId id="276" r:id="rId22"/>
    <p:sldId id="277" r:id="rId23"/>
    <p:sldId id="280" r:id="rId24"/>
    <p:sldId id="279"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3972844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BA5F43-B1B0-48BF-85BF-C6061FA0C061}"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36509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38157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3807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013253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BA5F43-B1B0-48BF-85BF-C6061FA0C061}" type="datetimeFigureOut">
              <a:rPr lang="en-US" smtClean="0"/>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299486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BA5F43-B1B0-48BF-85BF-C6061FA0C061}" type="datetimeFigureOut">
              <a:rPr lang="en-US" smtClean="0"/>
              <a:t>5/25/2022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855802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128313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580318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12850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A5F43-B1B0-48BF-85BF-C6061FA0C061}"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85992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BA5F43-B1B0-48BF-85BF-C6061FA0C061}"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89972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BA5F43-B1B0-48BF-85BF-C6061FA0C061}" type="datetimeFigureOut">
              <a:rPr lang="en-US" smtClean="0"/>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339334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BA5F43-B1B0-48BF-85BF-C6061FA0C061}" type="datetimeFigureOut">
              <a:rPr lang="en-US" smtClean="0"/>
              <a:t>5/25/2022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112386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BA5F43-B1B0-48BF-85BF-C6061FA0C061}" type="datetimeFigureOut">
              <a:rPr lang="en-US" smtClean="0"/>
              <a:t>5/25/2022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774620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BA5F43-B1B0-48BF-85BF-C6061FA0C061}"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2246774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BA5F43-B1B0-48BF-85BF-C6061FA0C061}"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60C34AB-4C49-447D-A0F6-358F2F79DD9C}" type="slidenum">
              <a:rPr lang="en-US" smtClean="0"/>
              <a:t>‹#›</a:t>
            </a:fld>
            <a:endParaRPr lang="en-US"/>
          </a:p>
        </p:txBody>
      </p:sp>
    </p:spTree>
    <p:extLst>
      <p:ext uri="{BB962C8B-B14F-4D97-AF65-F5344CB8AC3E}">
        <p14:creationId xmlns:p14="http://schemas.microsoft.com/office/powerpoint/2010/main" val="62548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4BA5F43-B1B0-48BF-85BF-C6061FA0C061}" type="datetimeFigureOut">
              <a:rPr lang="en-US" smtClean="0"/>
              <a:t>5/25/2022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60C34AB-4C49-447D-A0F6-358F2F79DD9C}" type="slidenum">
              <a:rPr lang="en-US" smtClean="0"/>
              <a:t>‹#›</a:t>
            </a:fld>
            <a:endParaRPr lang="en-US"/>
          </a:p>
        </p:txBody>
      </p:sp>
    </p:spTree>
    <p:extLst>
      <p:ext uri="{BB962C8B-B14F-4D97-AF65-F5344CB8AC3E}">
        <p14:creationId xmlns:p14="http://schemas.microsoft.com/office/powerpoint/2010/main" val="11343013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DF1F-226C-6FBE-01E8-FF4A89C1516D}"/>
              </a:ext>
            </a:extLst>
          </p:cNvPr>
          <p:cNvSpPr>
            <a:spLocks noGrp="1"/>
          </p:cNvSpPr>
          <p:nvPr>
            <p:ph type="ctrTitle"/>
          </p:nvPr>
        </p:nvSpPr>
        <p:spPr>
          <a:xfrm>
            <a:off x="791596" y="1860036"/>
            <a:ext cx="8825658" cy="2677648"/>
          </a:xfrm>
        </p:spPr>
        <p:txBody>
          <a:bodyPr/>
          <a:lstStyle/>
          <a:p>
            <a:r>
              <a:rPr lang="en-US" sz="5000" dirty="0" err="1"/>
              <a:t>Defence</a:t>
            </a:r>
            <a:r>
              <a:rPr lang="en-US" sz="5000" dirty="0"/>
              <a:t> Research and Development </a:t>
            </a:r>
            <a:r>
              <a:rPr lang="en-US" sz="5000" dirty="0" err="1"/>
              <a:t>Organisation</a:t>
            </a:r>
            <a:r>
              <a:rPr lang="en-US" sz="5000" dirty="0"/>
              <a:t>(DRDO)</a:t>
            </a:r>
          </a:p>
        </p:txBody>
      </p:sp>
      <p:sp>
        <p:nvSpPr>
          <p:cNvPr id="3" name="Subtitle 2">
            <a:extLst>
              <a:ext uri="{FF2B5EF4-FFF2-40B4-BE49-F238E27FC236}">
                <a16:creationId xmlns:a16="http://schemas.microsoft.com/office/drawing/2014/main" id="{53275941-5A88-6513-BC76-F17A96DBBF4C}"/>
              </a:ext>
            </a:extLst>
          </p:cNvPr>
          <p:cNvSpPr>
            <a:spLocks noGrp="1"/>
          </p:cNvSpPr>
          <p:nvPr>
            <p:ph type="subTitle" idx="1"/>
          </p:nvPr>
        </p:nvSpPr>
        <p:spPr/>
        <p:txBody>
          <a:bodyPr>
            <a:normAutofit fontScale="92500" lnSpcReduction="20000"/>
          </a:bodyPr>
          <a:lstStyle/>
          <a:p>
            <a:r>
              <a:rPr lang="en-US" dirty="0"/>
              <a:t>Presented by:</a:t>
            </a:r>
          </a:p>
          <a:p>
            <a:r>
              <a:rPr lang="en-US" dirty="0"/>
              <a:t>Dibya Dipanjan</a:t>
            </a:r>
            <a:br>
              <a:rPr lang="en-US" dirty="0"/>
            </a:br>
            <a:r>
              <a:rPr lang="en-US" dirty="0"/>
              <a:t>NIT Rourkela</a:t>
            </a:r>
          </a:p>
        </p:txBody>
      </p:sp>
      <p:pic>
        <p:nvPicPr>
          <p:cNvPr id="5" name="Picture 4">
            <a:extLst>
              <a:ext uri="{FF2B5EF4-FFF2-40B4-BE49-F238E27FC236}">
                <a16:creationId xmlns:a16="http://schemas.microsoft.com/office/drawing/2014/main" id="{07666688-8DC1-2832-7B93-69751AD0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880" y="929939"/>
            <a:ext cx="3009524" cy="3009524"/>
          </a:xfrm>
          <a:prstGeom prst="rect">
            <a:avLst/>
          </a:prstGeom>
        </p:spPr>
      </p:pic>
    </p:spTree>
    <p:extLst>
      <p:ext uri="{BB962C8B-B14F-4D97-AF65-F5344CB8AC3E}">
        <p14:creationId xmlns:p14="http://schemas.microsoft.com/office/powerpoint/2010/main" val="1600142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2272-B898-82FF-0986-A9F052EF68B7}"/>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660EE04F-C9C8-971C-A223-2C5A5B814154}"/>
              </a:ext>
            </a:extLst>
          </p:cNvPr>
          <p:cNvSpPr>
            <a:spLocks noGrp="1"/>
          </p:cNvSpPr>
          <p:nvPr>
            <p:ph idx="1"/>
          </p:nvPr>
        </p:nvSpPr>
        <p:spPr>
          <a:xfrm>
            <a:off x="1154954" y="2603500"/>
            <a:ext cx="8825659" cy="3841688"/>
          </a:xfrm>
        </p:spPr>
        <p:txBody>
          <a:bodyPr>
            <a:normAutofit fontScale="92500" lnSpcReduction="20000"/>
          </a:bodyPr>
          <a:lstStyle/>
          <a:p>
            <a:r>
              <a:rPr lang="en-US" dirty="0"/>
              <a:t>The gun has a barrel, breech mechanism, muzzle brake, and recoil system and can fire 155 mm </a:t>
            </a:r>
            <a:r>
              <a:rPr lang="en-US" dirty="0" err="1"/>
              <a:t>calibre</a:t>
            </a:r>
            <a:r>
              <a:rPr lang="en-US" dirty="0"/>
              <a:t> ammunition with a range of 48 </a:t>
            </a:r>
            <a:r>
              <a:rPr lang="en-US" dirty="0" err="1"/>
              <a:t>kilometres</a:t>
            </a:r>
            <a:r>
              <a:rPr lang="en-US" dirty="0"/>
              <a:t>.</a:t>
            </a:r>
          </a:p>
          <a:p>
            <a:r>
              <a:rPr lang="en-US" dirty="0"/>
              <a:t>It has an all-electric drive to ensure reliability and minimum maintenance over a long period of time.</a:t>
            </a:r>
          </a:p>
          <a:p>
            <a:r>
              <a:rPr lang="en-US" dirty="0"/>
              <a:t>It has advanced features like high mobility, quick </a:t>
            </a:r>
            <a:r>
              <a:rPr lang="en-US" dirty="0" err="1"/>
              <a:t>deployability</a:t>
            </a:r>
            <a:r>
              <a:rPr lang="en-US" dirty="0"/>
              <a:t>, auxiliary power mode, advanced communication system, automatic command and control system with night capability in direct-fire mode.</a:t>
            </a:r>
          </a:p>
          <a:p>
            <a:r>
              <a:rPr lang="en-US" dirty="0"/>
              <a:t>The gun is two tons lighter than guns in the same category and is designed to provide better accuracy and range and is capable of firing five successive rounds in short duration.</a:t>
            </a:r>
          </a:p>
          <a:p>
            <a:r>
              <a:rPr lang="en-US" dirty="0"/>
              <a:t> It is compatible with C3I systems like Artillery Combat Command and Control System (ACCCS) called Shakti for technical fire control, fire planning, deployment management, operational logistics management of the Indian Army</a:t>
            </a:r>
          </a:p>
          <a:p>
            <a:endParaRPr lang="en-US" dirty="0"/>
          </a:p>
        </p:txBody>
      </p:sp>
    </p:spTree>
    <p:extLst>
      <p:ext uri="{BB962C8B-B14F-4D97-AF65-F5344CB8AC3E}">
        <p14:creationId xmlns:p14="http://schemas.microsoft.com/office/powerpoint/2010/main" val="2841811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B229-78BA-6874-0B22-8CE02CF6A2CA}"/>
              </a:ext>
            </a:extLst>
          </p:cNvPr>
          <p:cNvSpPr>
            <a:spLocks noGrp="1"/>
          </p:cNvSpPr>
          <p:nvPr>
            <p:ph type="title"/>
          </p:nvPr>
        </p:nvSpPr>
        <p:spPr/>
        <p:txBody>
          <a:bodyPr/>
          <a:lstStyle/>
          <a:p>
            <a:r>
              <a:rPr lang="en-US" sz="2800" dirty="0"/>
              <a:t>PINAKA ROCKET SYSTEM</a:t>
            </a:r>
          </a:p>
        </p:txBody>
      </p:sp>
      <p:sp>
        <p:nvSpPr>
          <p:cNvPr id="3" name="Content Placeholder 2">
            <a:extLst>
              <a:ext uri="{FF2B5EF4-FFF2-40B4-BE49-F238E27FC236}">
                <a16:creationId xmlns:a16="http://schemas.microsoft.com/office/drawing/2014/main" id="{6BCEEB33-43C6-3BC5-7295-049A5FDBB8FB}"/>
              </a:ext>
            </a:extLst>
          </p:cNvPr>
          <p:cNvSpPr>
            <a:spLocks noGrp="1"/>
          </p:cNvSpPr>
          <p:nvPr>
            <p:ph idx="1"/>
          </p:nvPr>
        </p:nvSpPr>
        <p:spPr/>
        <p:txBody>
          <a:bodyPr>
            <a:normAutofit lnSpcReduction="10000"/>
          </a:bodyPr>
          <a:lstStyle/>
          <a:p>
            <a:r>
              <a:rPr lang="en-US" dirty="0" err="1"/>
              <a:t>Pinaka</a:t>
            </a:r>
            <a:r>
              <a:rPr lang="en-US" dirty="0"/>
              <a:t> is a multiple rocket launcher produced in India and developed by the </a:t>
            </a:r>
            <a:r>
              <a:rPr lang="en-US" dirty="0" err="1"/>
              <a:t>Defence</a:t>
            </a:r>
            <a:r>
              <a:rPr lang="en-US" dirty="0"/>
              <a:t> Research and Development </a:t>
            </a:r>
            <a:r>
              <a:rPr lang="en-US" dirty="0" err="1"/>
              <a:t>Organisation</a:t>
            </a:r>
            <a:r>
              <a:rPr lang="en-US" dirty="0"/>
              <a:t> (DRDO) for the Indian Army.</a:t>
            </a:r>
          </a:p>
          <a:p>
            <a:r>
              <a:rPr lang="en-US" dirty="0"/>
              <a:t>The system has a maximum range of 40 km for Mark-I and 60 km for Mark-I enhanced version, and can fire a salvo of 12 HE rockets in 44 seconds.</a:t>
            </a:r>
          </a:p>
          <a:p>
            <a:r>
              <a:rPr lang="en-US" dirty="0"/>
              <a:t>The system is mounted on a Tatra truck for mobility. </a:t>
            </a:r>
            <a:r>
              <a:rPr lang="en-US" dirty="0" err="1"/>
              <a:t>Pinaka</a:t>
            </a:r>
            <a:r>
              <a:rPr lang="en-US" dirty="0"/>
              <a:t> saw service during the Kargil War, where it was successful in </a:t>
            </a:r>
            <a:r>
              <a:rPr lang="en-US" dirty="0" err="1"/>
              <a:t>neutralising</a:t>
            </a:r>
            <a:r>
              <a:rPr lang="en-US" dirty="0"/>
              <a:t> enemy positions on the mountain tops.</a:t>
            </a:r>
          </a:p>
          <a:p>
            <a:r>
              <a:rPr lang="en-US" dirty="0"/>
              <a:t>It has since been inducted into the Indian Army in large numbers.</a:t>
            </a:r>
          </a:p>
        </p:txBody>
      </p:sp>
      <p:sp>
        <p:nvSpPr>
          <p:cNvPr id="4" name="Text Placeholder 3">
            <a:extLst>
              <a:ext uri="{FF2B5EF4-FFF2-40B4-BE49-F238E27FC236}">
                <a16:creationId xmlns:a16="http://schemas.microsoft.com/office/drawing/2014/main" id="{9EB36152-A55C-8B2D-87F9-E76B92A69CA7}"/>
              </a:ext>
            </a:extLst>
          </p:cNvPr>
          <p:cNvSpPr>
            <a:spLocks noGrp="1"/>
          </p:cNvSpPr>
          <p:nvPr>
            <p:ph type="body" sz="half" idx="2"/>
          </p:nvPr>
        </p:nvSpPr>
        <p:spPr/>
        <p:txBody>
          <a:bodyPr/>
          <a:lstStyle/>
          <a:p>
            <a:endParaRPr lang="en-US" dirty="0"/>
          </a:p>
        </p:txBody>
      </p:sp>
      <p:pic>
        <p:nvPicPr>
          <p:cNvPr id="6" name="Picture 2" descr="Indian MoD orders six regiments' worth of Pinaka multi-barrel rocket  launchers">
            <a:extLst>
              <a:ext uri="{FF2B5EF4-FFF2-40B4-BE49-F238E27FC236}">
                <a16:creationId xmlns:a16="http://schemas.microsoft.com/office/drawing/2014/main" id="{6E20A664-D28B-297F-1E73-ED1950A194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74" t="3908" r="9287" b="14219"/>
          <a:stretch/>
        </p:blipFill>
        <p:spPr bwMode="auto">
          <a:xfrm>
            <a:off x="745195" y="3101141"/>
            <a:ext cx="3782418" cy="295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25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617F-50F2-5BAC-AD61-E923B5EA4592}"/>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95D737F-A666-C7E3-1E97-D0290A8AB380}"/>
              </a:ext>
            </a:extLst>
          </p:cNvPr>
          <p:cNvSpPr>
            <a:spLocks noGrp="1"/>
          </p:cNvSpPr>
          <p:nvPr>
            <p:ph idx="1"/>
          </p:nvPr>
        </p:nvSpPr>
        <p:spPr>
          <a:xfrm>
            <a:off x="1154954" y="2468031"/>
            <a:ext cx="8825659" cy="3915013"/>
          </a:xfrm>
        </p:spPr>
        <p:txBody>
          <a:bodyPr>
            <a:normAutofit fontScale="92500" lnSpcReduction="10000"/>
          </a:bodyPr>
          <a:lstStyle/>
          <a:p>
            <a:r>
              <a:rPr lang="en-US" dirty="0"/>
              <a:t> Each </a:t>
            </a:r>
            <a:r>
              <a:rPr lang="en-US" dirty="0" err="1"/>
              <a:t>Pinaka</a:t>
            </a:r>
            <a:r>
              <a:rPr lang="en-US" dirty="0"/>
              <a:t> battery consists of : six launcher vehicles.</a:t>
            </a:r>
          </a:p>
          <a:p>
            <a:r>
              <a:rPr lang="en-US" dirty="0"/>
              <a:t> Each launcher vehicle have –  1) 12 rockets </a:t>
            </a:r>
          </a:p>
          <a:p>
            <a:r>
              <a:rPr lang="en-US" dirty="0"/>
              <a:t> 								   2) Six loader replenishment vehicles.</a:t>
            </a:r>
          </a:p>
          <a:p>
            <a:r>
              <a:rPr lang="en-US" dirty="0"/>
              <a:t>								   3) Three replenishment vehicles.</a:t>
            </a:r>
          </a:p>
          <a:p>
            <a:r>
              <a:rPr lang="en-US" dirty="0"/>
              <a:t>								   4) Two Command Post vehicle( 1 on stand by )</a:t>
            </a:r>
          </a:p>
          <a:p>
            <a:r>
              <a:rPr lang="en-US" dirty="0"/>
              <a:t>								    5) The DIGICORA MET radar</a:t>
            </a:r>
          </a:p>
          <a:p>
            <a:r>
              <a:rPr lang="en-US" dirty="0"/>
              <a:t>The Army generally deploys a battery that has a total of 72 rockets. All of the 72 rockets    can be fired in 44 seconds, taking out an area of 1 km2.</a:t>
            </a:r>
          </a:p>
          <a:p>
            <a:r>
              <a:rPr lang="en-US" dirty="0"/>
              <a:t>Fire Control Computer gives the system flexibility to fire all the rockets in one go or  only a few.</a:t>
            </a:r>
          </a:p>
          <a:p>
            <a:r>
              <a:rPr lang="en-US" dirty="0"/>
              <a:t>Total operational time </a:t>
            </a:r>
            <a:r>
              <a:rPr lang="en-US" dirty="0" err="1"/>
              <a:t>optimised</a:t>
            </a:r>
            <a:r>
              <a:rPr lang="en-US" dirty="0"/>
              <a:t> for shoot &amp; scoot capability.</a:t>
            </a:r>
          </a:p>
          <a:p>
            <a:endParaRPr lang="en-US" dirty="0"/>
          </a:p>
        </p:txBody>
      </p:sp>
    </p:spTree>
    <p:extLst>
      <p:ext uri="{BB962C8B-B14F-4D97-AF65-F5344CB8AC3E}">
        <p14:creationId xmlns:p14="http://schemas.microsoft.com/office/powerpoint/2010/main" val="1188219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6025-FB67-F061-F993-3329EE943434}"/>
              </a:ext>
            </a:extLst>
          </p:cNvPr>
          <p:cNvSpPr>
            <a:spLocks noGrp="1"/>
          </p:cNvSpPr>
          <p:nvPr>
            <p:ph type="title"/>
          </p:nvPr>
        </p:nvSpPr>
        <p:spPr/>
        <p:txBody>
          <a:bodyPr/>
          <a:lstStyle/>
          <a:p>
            <a:r>
              <a:rPr lang="en-US" dirty="0"/>
              <a:t>Modes of Operation</a:t>
            </a:r>
          </a:p>
        </p:txBody>
      </p:sp>
      <p:sp>
        <p:nvSpPr>
          <p:cNvPr id="3" name="Content Placeholder 2">
            <a:extLst>
              <a:ext uri="{FF2B5EF4-FFF2-40B4-BE49-F238E27FC236}">
                <a16:creationId xmlns:a16="http://schemas.microsoft.com/office/drawing/2014/main" id="{15A4726D-10A7-5F25-AF7A-67A4BC5024D7}"/>
              </a:ext>
            </a:extLst>
          </p:cNvPr>
          <p:cNvSpPr>
            <a:spLocks noGrp="1"/>
          </p:cNvSpPr>
          <p:nvPr>
            <p:ph idx="1"/>
          </p:nvPr>
        </p:nvSpPr>
        <p:spPr>
          <a:xfrm>
            <a:off x="1154954" y="2603500"/>
            <a:ext cx="8825659" cy="4116896"/>
          </a:xfrm>
        </p:spPr>
        <p:txBody>
          <a:bodyPr>
            <a:normAutofit fontScale="92500"/>
          </a:bodyPr>
          <a:lstStyle/>
          <a:p>
            <a:r>
              <a:rPr lang="en-US" b="1" dirty="0"/>
              <a:t>Autonomous mode</a:t>
            </a:r>
            <a:r>
              <a:rPr lang="en-US" dirty="0"/>
              <a:t>: The launcher is fully controlled by a fire control computer (FCC). The microprocessor on the launcher automatically executes the commands received from the FCC, giving the operator the status of the system on displays and indicators.</a:t>
            </a:r>
          </a:p>
          <a:p>
            <a:r>
              <a:rPr lang="en-US" b="1" dirty="0"/>
              <a:t>Stand-alone mode: </a:t>
            </a:r>
            <a:r>
              <a:rPr lang="en-US" dirty="0"/>
              <a:t>In this mode, the launcher is not linked to the FCC operator, and the operator at the console enters all the commands for laying of the launcher system and selection of firing parameters.</a:t>
            </a:r>
          </a:p>
          <a:p>
            <a:r>
              <a:rPr lang="en-US" b="1" dirty="0"/>
              <a:t>Remote mode: </a:t>
            </a:r>
            <a:r>
              <a:rPr lang="en-US" dirty="0"/>
              <a:t>In this mode, a remote control unit carried outside the cabin up to a distance of about 200 m can be used to control the launcher system, the launcher site and to unload the fired rocket pods from the launcher.</a:t>
            </a:r>
          </a:p>
          <a:p>
            <a:r>
              <a:rPr lang="en-US" b="1" dirty="0"/>
              <a:t>Manual mode</a:t>
            </a:r>
            <a:r>
              <a:rPr lang="en-US" dirty="0"/>
              <a:t>: All launcher operations including laying of the system and firing are manually controlled. This mode is envisaged in the situations where the microprocessor fails or where there is no power to activate the microprocessor-based operator's console.</a:t>
            </a:r>
          </a:p>
          <a:p>
            <a:endParaRPr lang="en-US" dirty="0"/>
          </a:p>
        </p:txBody>
      </p:sp>
    </p:spTree>
    <p:extLst>
      <p:ext uri="{BB962C8B-B14F-4D97-AF65-F5344CB8AC3E}">
        <p14:creationId xmlns:p14="http://schemas.microsoft.com/office/powerpoint/2010/main" val="415296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B229-78BA-6874-0B22-8CE02CF6A2CA}"/>
              </a:ext>
            </a:extLst>
          </p:cNvPr>
          <p:cNvSpPr>
            <a:spLocks noGrp="1"/>
          </p:cNvSpPr>
          <p:nvPr>
            <p:ph type="title"/>
          </p:nvPr>
        </p:nvSpPr>
        <p:spPr/>
        <p:txBody>
          <a:bodyPr/>
          <a:lstStyle/>
          <a:p>
            <a:r>
              <a:rPr lang="en-US" sz="2800" dirty="0"/>
              <a:t>Light Combat Aircraft(LCA)</a:t>
            </a:r>
          </a:p>
        </p:txBody>
      </p:sp>
      <p:sp>
        <p:nvSpPr>
          <p:cNvPr id="3" name="Content Placeholder 2">
            <a:extLst>
              <a:ext uri="{FF2B5EF4-FFF2-40B4-BE49-F238E27FC236}">
                <a16:creationId xmlns:a16="http://schemas.microsoft.com/office/drawing/2014/main" id="{6BCEEB33-43C6-3BC5-7295-049A5FDBB8FB}"/>
              </a:ext>
            </a:extLst>
          </p:cNvPr>
          <p:cNvSpPr>
            <a:spLocks noGrp="1"/>
          </p:cNvSpPr>
          <p:nvPr>
            <p:ph idx="1"/>
          </p:nvPr>
        </p:nvSpPr>
        <p:spPr>
          <a:xfrm>
            <a:off x="5781146" y="1189608"/>
            <a:ext cx="5190066" cy="4830192"/>
          </a:xfrm>
        </p:spPr>
        <p:txBody>
          <a:bodyPr>
            <a:normAutofit fontScale="92500" lnSpcReduction="10000"/>
          </a:bodyPr>
          <a:lstStyle/>
          <a:p>
            <a:r>
              <a:rPr lang="en-US" dirty="0"/>
              <a:t>A light combat aircraft (LCA) is a light, multirole jet military aircraft, commonly derived from advanced trainer designs, designed for engaging in light combat.</a:t>
            </a:r>
          </a:p>
          <a:p>
            <a:r>
              <a:rPr lang="en-US" dirty="0"/>
              <a:t>The mission can either be in a light strike or attack missions, reconnaissance, interdiction roles or trainer roles.</a:t>
            </a:r>
          </a:p>
          <a:p>
            <a:r>
              <a:rPr lang="en-US" dirty="0"/>
              <a:t>They are typically slower than larger multirole or strike aircraft such as the American F-18, F-15E Strike Eagle, or Russian MiG-29. </a:t>
            </a:r>
          </a:p>
          <a:p>
            <a:r>
              <a:rPr lang="en-US" dirty="0"/>
              <a:t>Most light combat aircraft are capable only of subsonic speeds, although some are capable of reaching Mach 1+. An LCA will typically be equipped with bombs, gun pods, or short-range air-to-air missiles used for COIN or CAS missions.</a:t>
            </a:r>
          </a:p>
          <a:p>
            <a:pPr marL="0" indent="0">
              <a:buNone/>
            </a:pPr>
            <a:endParaRPr lang="en-US" dirty="0"/>
          </a:p>
        </p:txBody>
      </p:sp>
      <p:sp>
        <p:nvSpPr>
          <p:cNvPr id="4" name="Text Placeholder 3">
            <a:extLst>
              <a:ext uri="{FF2B5EF4-FFF2-40B4-BE49-F238E27FC236}">
                <a16:creationId xmlns:a16="http://schemas.microsoft.com/office/drawing/2014/main" id="{9EB36152-A55C-8B2D-87F9-E76B92A69CA7}"/>
              </a:ext>
            </a:extLst>
          </p:cNvPr>
          <p:cNvSpPr>
            <a:spLocks noGrp="1"/>
          </p:cNvSpPr>
          <p:nvPr>
            <p:ph type="body" sz="half" idx="2"/>
          </p:nvPr>
        </p:nvSpPr>
        <p:spPr/>
        <p:txBody>
          <a:bodyPr/>
          <a:lstStyle/>
          <a:p>
            <a:endParaRPr lang="en-US" dirty="0"/>
          </a:p>
        </p:txBody>
      </p:sp>
      <p:pic>
        <p:nvPicPr>
          <p:cNvPr id="6" name="Picture 4" descr="LCA Tejas joins IAF 18 Squadron today; Air Chief Marshal RKS Bhadauria  flies fighter - BusinessToday">
            <a:extLst>
              <a:ext uri="{FF2B5EF4-FFF2-40B4-BE49-F238E27FC236}">
                <a16:creationId xmlns:a16="http://schemas.microsoft.com/office/drawing/2014/main" id="{DC31C11E-1A9C-4FBB-3C50-7ABE10A27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32" y="3129280"/>
            <a:ext cx="3470988" cy="253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347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8778-4C2E-4CFF-AE5E-B45260E6DE95}"/>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8E3614AC-76F4-5488-819F-F5035FE28A19}"/>
              </a:ext>
            </a:extLst>
          </p:cNvPr>
          <p:cNvSpPr>
            <a:spLocks noGrp="1"/>
          </p:cNvSpPr>
          <p:nvPr>
            <p:ph idx="1"/>
          </p:nvPr>
        </p:nvSpPr>
        <p:spPr>
          <a:xfrm>
            <a:off x="1154954" y="2603500"/>
            <a:ext cx="8825659" cy="4072508"/>
          </a:xfrm>
        </p:spPr>
        <p:txBody>
          <a:bodyPr>
            <a:normAutofit lnSpcReduction="10000"/>
          </a:bodyPr>
          <a:lstStyle/>
          <a:p>
            <a:r>
              <a:rPr lang="en-US" dirty="0"/>
              <a:t>It's a single-engine multirole combat aircraft with a tailless compound delta wing with "relaxed static stability.“</a:t>
            </a:r>
          </a:p>
          <a:p>
            <a:r>
              <a:rPr lang="en-US" dirty="0"/>
              <a:t>In a single mission, the </a:t>
            </a:r>
            <a:r>
              <a:rPr lang="en-US" dirty="0" err="1"/>
              <a:t>Tejas</a:t>
            </a:r>
            <a:r>
              <a:rPr lang="en-US" dirty="0"/>
              <a:t> may perform interception, air-to-surface, and anti-shipping missions.</a:t>
            </a:r>
          </a:p>
          <a:p>
            <a:r>
              <a:rPr lang="en-US" dirty="0" err="1"/>
              <a:t>Tejas</a:t>
            </a:r>
            <a:r>
              <a:rPr lang="en-US" dirty="0"/>
              <a:t> features eight hardpoints, including one beneath the port-side air intake, one under the fuselage (</a:t>
            </a:r>
            <a:r>
              <a:rPr lang="en-US" dirty="0" err="1"/>
              <a:t>centreline</a:t>
            </a:r>
            <a:r>
              <a:rPr lang="en-US" dirty="0"/>
              <a:t> station), and three under each wing, three of which are wet hardpoints capable of carrying drop tanks. Sensor pods like as FLIR, IRST, or laser rangefinder/designator are carried on the hardpoint beneath the port side air-intake. These can also be carried on the inboard pairs of wing stations and the </a:t>
            </a:r>
            <a:r>
              <a:rPr lang="en-US" dirty="0" err="1"/>
              <a:t>centreline</a:t>
            </a:r>
            <a:r>
              <a:rPr lang="en-US" dirty="0"/>
              <a:t> pylon.</a:t>
            </a:r>
          </a:p>
          <a:p>
            <a:r>
              <a:rPr lang="en-US" dirty="0"/>
              <a:t>Under the starboard side air intake, the </a:t>
            </a:r>
            <a:r>
              <a:rPr lang="en-US" dirty="0" err="1"/>
              <a:t>Tejas</a:t>
            </a:r>
            <a:r>
              <a:rPr lang="en-US" dirty="0"/>
              <a:t> carries an internal 23 mm </a:t>
            </a:r>
            <a:r>
              <a:rPr lang="en-US" dirty="0" err="1"/>
              <a:t>Gryazev-Shipunov</a:t>
            </a:r>
            <a:r>
              <a:rPr lang="en-US" dirty="0"/>
              <a:t> GSh-23 twin-barreled autocannon.</a:t>
            </a:r>
          </a:p>
          <a:p>
            <a:r>
              <a:rPr lang="en-US" dirty="0"/>
              <a:t>Refueling aircraft in the air, air-to-ground weapons, and more Capabilities of Visual Range Missiles</a:t>
            </a:r>
          </a:p>
          <a:p>
            <a:endParaRPr lang="en-US" dirty="0"/>
          </a:p>
        </p:txBody>
      </p:sp>
    </p:spTree>
    <p:extLst>
      <p:ext uri="{BB962C8B-B14F-4D97-AF65-F5344CB8AC3E}">
        <p14:creationId xmlns:p14="http://schemas.microsoft.com/office/powerpoint/2010/main" val="4275449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B229-78BA-6874-0B22-8CE02CF6A2CA}"/>
              </a:ext>
            </a:extLst>
          </p:cNvPr>
          <p:cNvSpPr>
            <a:spLocks noGrp="1"/>
          </p:cNvSpPr>
          <p:nvPr>
            <p:ph type="title"/>
          </p:nvPr>
        </p:nvSpPr>
        <p:spPr>
          <a:xfrm>
            <a:off x="897503" y="953474"/>
            <a:ext cx="2793158" cy="1600200"/>
          </a:xfrm>
        </p:spPr>
        <p:txBody>
          <a:bodyPr/>
          <a:lstStyle/>
          <a:p>
            <a:r>
              <a:rPr lang="en-US" sz="2800" dirty="0"/>
              <a:t>PRITHVI AIR DEFENCE (PAD)</a:t>
            </a:r>
          </a:p>
        </p:txBody>
      </p:sp>
      <p:sp>
        <p:nvSpPr>
          <p:cNvPr id="3" name="Content Placeholder 2">
            <a:extLst>
              <a:ext uri="{FF2B5EF4-FFF2-40B4-BE49-F238E27FC236}">
                <a16:creationId xmlns:a16="http://schemas.microsoft.com/office/drawing/2014/main" id="{6BCEEB33-43C6-3BC5-7295-049A5FDBB8FB}"/>
              </a:ext>
            </a:extLst>
          </p:cNvPr>
          <p:cNvSpPr>
            <a:spLocks noGrp="1"/>
          </p:cNvSpPr>
          <p:nvPr>
            <p:ph idx="1"/>
          </p:nvPr>
        </p:nvSpPr>
        <p:spPr>
          <a:xfrm>
            <a:off x="5017666" y="381740"/>
            <a:ext cx="5190066" cy="6027937"/>
          </a:xfrm>
        </p:spPr>
        <p:txBody>
          <a:bodyPr>
            <a:normAutofit lnSpcReduction="10000"/>
          </a:bodyPr>
          <a:lstStyle/>
          <a:p>
            <a:r>
              <a:rPr lang="en-US" dirty="0"/>
              <a:t>The Prithvi Air </a:t>
            </a:r>
            <a:r>
              <a:rPr lang="en-US" dirty="0" err="1"/>
              <a:t>Defence</a:t>
            </a:r>
            <a:r>
              <a:rPr lang="en-US" dirty="0"/>
              <a:t> (PAD) is an anti-ballistic missile developed to intercept incoming ballistic missiles outside the atmosphere (</a:t>
            </a:r>
            <a:r>
              <a:rPr lang="en-US" dirty="0" err="1"/>
              <a:t>exo</a:t>
            </a:r>
            <a:r>
              <a:rPr lang="en-US" dirty="0"/>
              <a:t>-atmospheric).</a:t>
            </a:r>
          </a:p>
          <a:p>
            <a:r>
              <a:rPr lang="en-US" dirty="0"/>
              <a:t>Based on the Prithvi missile, PAD is a two-stage missile with a maximum interception altitude of 80 km (50 mi). The first stage is a Solid </a:t>
            </a:r>
            <a:r>
              <a:rPr lang="en-US" dirty="0" err="1"/>
              <a:t>fuelled</a:t>
            </a:r>
            <a:r>
              <a:rPr lang="en-US" dirty="0"/>
              <a:t> motor while the second stage is Liquid </a:t>
            </a:r>
            <a:r>
              <a:rPr lang="en-US" dirty="0" err="1"/>
              <a:t>fuelled</a:t>
            </a:r>
            <a:r>
              <a:rPr lang="en-US" dirty="0"/>
              <a:t>.</a:t>
            </a:r>
          </a:p>
          <a:p>
            <a:r>
              <a:rPr lang="en-US" dirty="0"/>
              <a:t>It has </a:t>
            </a:r>
            <a:r>
              <a:rPr lang="en-US" dirty="0" err="1"/>
              <a:t>manoeuvre</a:t>
            </a:r>
            <a:r>
              <a:rPr lang="en-US" dirty="0"/>
              <a:t> thrusters which can generate a lateral acceleration of more than 5 </a:t>
            </a:r>
            <a:r>
              <a:rPr lang="en-US" dirty="0" err="1"/>
              <a:t>gs</a:t>
            </a:r>
            <a:r>
              <a:rPr lang="en-US" dirty="0"/>
              <a:t> at 50 km (31 mi) altitude. Guidance is provided by an internal navigation system with mid-course updates from LRTR and active radar homing in the terminal phase.</a:t>
            </a:r>
          </a:p>
          <a:p>
            <a:r>
              <a:rPr lang="en-US" dirty="0"/>
              <a:t>PAD has capability to engage the 3,000 km (1,900 mi) class of ballistic missiles at a speed of Mach 5. PAD is fast enough to hit medium-range ballistic missiles and intermediate-range ballistic missiles.</a:t>
            </a:r>
          </a:p>
          <a:p>
            <a:endParaRPr lang="en-US" dirty="0"/>
          </a:p>
          <a:p>
            <a:endParaRPr lang="en-US" dirty="0"/>
          </a:p>
        </p:txBody>
      </p:sp>
      <p:sp>
        <p:nvSpPr>
          <p:cNvPr id="4" name="Text Placeholder 3">
            <a:extLst>
              <a:ext uri="{FF2B5EF4-FFF2-40B4-BE49-F238E27FC236}">
                <a16:creationId xmlns:a16="http://schemas.microsoft.com/office/drawing/2014/main" id="{9EB36152-A55C-8B2D-87F9-E76B92A69CA7}"/>
              </a:ext>
            </a:extLst>
          </p:cNvPr>
          <p:cNvSpPr>
            <a:spLocks noGrp="1"/>
          </p:cNvSpPr>
          <p:nvPr>
            <p:ph type="body" sz="half" idx="2"/>
          </p:nvPr>
        </p:nvSpPr>
        <p:spPr/>
        <p:txBody>
          <a:bodyPr/>
          <a:lstStyle/>
          <a:p>
            <a:endParaRPr lang="en-US" dirty="0"/>
          </a:p>
        </p:txBody>
      </p:sp>
      <p:pic>
        <p:nvPicPr>
          <p:cNvPr id="7" name="Picture 6">
            <a:extLst>
              <a:ext uri="{FF2B5EF4-FFF2-40B4-BE49-F238E27FC236}">
                <a16:creationId xmlns:a16="http://schemas.microsoft.com/office/drawing/2014/main" id="{E4847729-C317-F4C9-A7A9-A8F84009F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80" y="3039709"/>
            <a:ext cx="3756902" cy="3284864"/>
          </a:xfrm>
          <a:prstGeom prst="rect">
            <a:avLst/>
          </a:prstGeom>
        </p:spPr>
      </p:pic>
    </p:spTree>
    <p:extLst>
      <p:ext uri="{BB962C8B-B14F-4D97-AF65-F5344CB8AC3E}">
        <p14:creationId xmlns:p14="http://schemas.microsoft.com/office/powerpoint/2010/main" val="2624845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C621-7279-C558-54A1-79E5B183B0B6}"/>
              </a:ext>
            </a:extLst>
          </p:cNvPr>
          <p:cNvSpPr>
            <a:spLocks noGrp="1"/>
          </p:cNvSpPr>
          <p:nvPr>
            <p:ph type="title"/>
          </p:nvPr>
        </p:nvSpPr>
        <p:spPr/>
        <p:txBody>
          <a:bodyPr/>
          <a:lstStyle/>
          <a:p>
            <a:r>
              <a:rPr lang="en-US" dirty="0"/>
              <a:t>Prithvi Air </a:t>
            </a:r>
            <a:r>
              <a:rPr lang="en-US" dirty="0" err="1"/>
              <a:t>Defence</a:t>
            </a:r>
            <a:r>
              <a:rPr lang="en-US" dirty="0"/>
              <a:t> Exercise</a:t>
            </a:r>
          </a:p>
        </p:txBody>
      </p:sp>
      <p:sp>
        <p:nvSpPr>
          <p:cNvPr id="3" name="Content Placeholder 2">
            <a:extLst>
              <a:ext uri="{FF2B5EF4-FFF2-40B4-BE49-F238E27FC236}">
                <a16:creationId xmlns:a16="http://schemas.microsoft.com/office/drawing/2014/main" id="{E77DEDB9-25C6-C3AC-237E-DCF1D4E6392E}"/>
              </a:ext>
            </a:extLst>
          </p:cNvPr>
          <p:cNvSpPr>
            <a:spLocks noGrp="1"/>
          </p:cNvSpPr>
          <p:nvPr>
            <p:ph idx="1"/>
          </p:nvPr>
        </p:nvSpPr>
        <p:spPr>
          <a:xfrm>
            <a:off x="1154954" y="2603500"/>
            <a:ext cx="8825659" cy="4170162"/>
          </a:xfrm>
        </p:spPr>
        <p:txBody>
          <a:bodyPr>
            <a:normAutofit lnSpcReduction="10000"/>
          </a:bodyPr>
          <a:lstStyle/>
          <a:p>
            <a:r>
              <a:rPr lang="en-US" dirty="0"/>
              <a:t>The PADE (Prithvi Air </a:t>
            </a:r>
            <a:r>
              <a:rPr lang="en-US" dirty="0" err="1"/>
              <a:t>Defence</a:t>
            </a:r>
            <a:r>
              <a:rPr lang="en-US" dirty="0"/>
              <a:t> Exercise) was conducted on November 2006 in which a PAD missile successfully intercepted a modified Prithvi-II Missile at an altitude of 50 km (31 mi). The Prithvi-II ballistic missile was modified successfully to mimic the trajectory of M-11 missiles.</a:t>
            </a:r>
          </a:p>
          <a:p>
            <a:r>
              <a:rPr lang="en-US" dirty="0"/>
              <a:t>DRDO plans to test the anti-ballistic shield against missiles with a range of 3,000 km (1,900 mi). The test will be conducted with a modified Prithvi missile launched from a naval ship and the anti-ballistic missile launched from Wheeler Island. The interception of the target missile will take place at approximately 80 km (50 mi) altitude.</a:t>
            </a:r>
          </a:p>
          <a:p>
            <a:r>
              <a:rPr lang="en-US" dirty="0"/>
              <a:t>On 6 March 2009 the DRDO carried out a second successful test of the PAD interceptor missile. The target used was ship launched Dhanush missile which followed the trajectory of a missile with range of a 1,500 km (930 mi). The target was tracked by Swordfish (LRTR) radar and destroyed by the PAD at 75 km (47 mi) altitude.</a:t>
            </a:r>
          </a:p>
        </p:txBody>
      </p:sp>
    </p:spTree>
    <p:extLst>
      <p:ext uri="{BB962C8B-B14F-4D97-AF65-F5344CB8AC3E}">
        <p14:creationId xmlns:p14="http://schemas.microsoft.com/office/powerpoint/2010/main" val="2278186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48A2-DABB-A38E-6B2A-0A62F576BBD8}"/>
              </a:ext>
            </a:extLst>
          </p:cNvPr>
          <p:cNvSpPr>
            <a:spLocks noGrp="1"/>
          </p:cNvSpPr>
          <p:nvPr>
            <p:ph type="title"/>
          </p:nvPr>
        </p:nvSpPr>
        <p:spPr/>
        <p:txBody>
          <a:bodyPr/>
          <a:lstStyle/>
          <a:p>
            <a:pPr algn="ctr"/>
            <a:r>
              <a:rPr lang="en-US" b="1" dirty="0"/>
              <a:t>MATLAB APPLICATION –Amplitude Modulation(AM) in Time Domain</a:t>
            </a:r>
          </a:p>
        </p:txBody>
      </p:sp>
    </p:spTree>
    <p:extLst>
      <p:ext uri="{BB962C8B-B14F-4D97-AF65-F5344CB8AC3E}">
        <p14:creationId xmlns:p14="http://schemas.microsoft.com/office/powerpoint/2010/main" val="748043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548F-C149-430D-84A6-76EAFF1A8866}"/>
              </a:ext>
            </a:extLst>
          </p:cNvPr>
          <p:cNvSpPr>
            <a:spLocks noGrp="1"/>
          </p:cNvSpPr>
          <p:nvPr>
            <p:ph type="title"/>
          </p:nvPr>
        </p:nvSpPr>
        <p:spPr/>
        <p:txBody>
          <a:bodyPr/>
          <a:lstStyle/>
          <a:p>
            <a:r>
              <a:rPr lang="en-US" b="1" dirty="0"/>
              <a:t>Code:</a:t>
            </a:r>
          </a:p>
        </p:txBody>
      </p:sp>
      <p:sp>
        <p:nvSpPr>
          <p:cNvPr id="7" name="Content Placeholder 6">
            <a:extLst>
              <a:ext uri="{FF2B5EF4-FFF2-40B4-BE49-F238E27FC236}">
                <a16:creationId xmlns:a16="http://schemas.microsoft.com/office/drawing/2014/main" id="{E2080A00-698F-A1DF-5152-B24BA675B8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7688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4675-6B7B-FCB9-6111-E6B31DA5CB99}"/>
              </a:ext>
            </a:extLst>
          </p:cNvPr>
          <p:cNvSpPr>
            <a:spLocks noGrp="1"/>
          </p:cNvSpPr>
          <p:nvPr>
            <p:ph type="title"/>
          </p:nvPr>
        </p:nvSpPr>
        <p:spPr/>
        <p:txBody>
          <a:bodyPr/>
          <a:lstStyle/>
          <a:p>
            <a:r>
              <a:rPr lang="en-US" dirty="0"/>
              <a:t>About DRDO</a:t>
            </a:r>
          </a:p>
        </p:txBody>
      </p:sp>
      <p:sp>
        <p:nvSpPr>
          <p:cNvPr id="3" name="Content Placeholder 2">
            <a:extLst>
              <a:ext uri="{FF2B5EF4-FFF2-40B4-BE49-F238E27FC236}">
                <a16:creationId xmlns:a16="http://schemas.microsoft.com/office/drawing/2014/main" id="{BCCC4A45-BF5D-BF88-BC99-80DF201F36A8}"/>
              </a:ext>
            </a:extLst>
          </p:cNvPr>
          <p:cNvSpPr>
            <a:spLocks noGrp="1"/>
          </p:cNvSpPr>
          <p:nvPr>
            <p:ph idx="1"/>
          </p:nvPr>
        </p:nvSpPr>
        <p:spPr/>
        <p:txBody>
          <a:bodyPr>
            <a:normAutofit fontScale="92500"/>
          </a:bodyPr>
          <a:lstStyle/>
          <a:p>
            <a:r>
              <a:rPr lang="en-US" dirty="0"/>
              <a:t>The DRDO is the agency under the Department of </a:t>
            </a:r>
            <a:r>
              <a:rPr lang="en-US" dirty="0" err="1"/>
              <a:t>Defence</a:t>
            </a:r>
            <a:r>
              <a:rPr lang="en-US" dirty="0"/>
              <a:t> Research and Development in the Ministry of </a:t>
            </a:r>
            <a:r>
              <a:rPr lang="en-US" dirty="0" err="1"/>
              <a:t>Defence</a:t>
            </a:r>
            <a:r>
              <a:rPr lang="en-US" dirty="0"/>
              <a:t> of the Government of India, charged with the military's research and development, headquartered in Delhi, India.</a:t>
            </a:r>
          </a:p>
          <a:p>
            <a:r>
              <a:rPr lang="en-US" dirty="0"/>
              <a:t>It was formed in 1958 by the merger of the Technical Development Establishment and the Directorate of Technical Development and Production of the Indian Ordnance Factories with the </a:t>
            </a:r>
            <a:r>
              <a:rPr lang="en-US" dirty="0" err="1"/>
              <a:t>Defence</a:t>
            </a:r>
            <a:r>
              <a:rPr lang="en-US" dirty="0"/>
              <a:t> Science </a:t>
            </a:r>
            <a:r>
              <a:rPr lang="en-US" dirty="0" err="1"/>
              <a:t>Organisation</a:t>
            </a:r>
            <a:r>
              <a:rPr lang="en-US" dirty="0"/>
              <a:t>.</a:t>
            </a:r>
          </a:p>
          <a:p>
            <a:r>
              <a:rPr lang="en-US" dirty="0"/>
              <a:t>DRDO started its first major project in surface-to-air missiles (SAM) known as Project Indigo in the 1960s. Indigo was discontinued in later years without achieving full success. Project Indigo led to Project Devil, along with Project Valiant, to develop short-range SAM and Intercontinental Ballistic Missile(ICBM) in the 1970s.</a:t>
            </a:r>
          </a:p>
        </p:txBody>
      </p:sp>
    </p:spTree>
    <p:extLst>
      <p:ext uri="{BB962C8B-B14F-4D97-AF65-F5344CB8AC3E}">
        <p14:creationId xmlns:p14="http://schemas.microsoft.com/office/powerpoint/2010/main" val="1751836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236E3-31A2-BBFD-2783-4EE15E69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530" y="400050"/>
            <a:ext cx="3710940" cy="6057900"/>
          </a:xfrm>
          <a:prstGeom prst="rect">
            <a:avLst/>
          </a:prstGeom>
        </p:spPr>
      </p:pic>
    </p:spTree>
    <p:extLst>
      <p:ext uri="{BB962C8B-B14F-4D97-AF65-F5344CB8AC3E}">
        <p14:creationId xmlns:p14="http://schemas.microsoft.com/office/powerpoint/2010/main" val="2545113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517-F08F-E20B-B529-776295235F55}"/>
              </a:ext>
            </a:extLst>
          </p:cNvPr>
          <p:cNvSpPr>
            <a:spLocks noGrp="1"/>
          </p:cNvSpPr>
          <p:nvPr>
            <p:ph type="title"/>
          </p:nvPr>
        </p:nvSpPr>
        <p:spPr/>
        <p:txBody>
          <a:bodyPr/>
          <a:lstStyle/>
          <a:p>
            <a:r>
              <a:rPr lang="en-US" b="1" dirty="0"/>
              <a:t>Simulation Results</a:t>
            </a:r>
          </a:p>
        </p:txBody>
      </p:sp>
      <p:pic>
        <p:nvPicPr>
          <p:cNvPr id="5" name="Content Placeholder 4">
            <a:extLst>
              <a:ext uri="{FF2B5EF4-FFF2-40B4-BE49-F238E27FC236}">
                <a16:creationId xmlns:a16="http://schemas.microsoft.com/office/drawing/2014/main" id="{C088B38C-9295-476E-9004-8C57DF73C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6365" y="2521258"/>
            <a:ext cx="5655075" cy="4154750"/>
          </a:xfrm>
        </p:spPr>
      </p:pic>
    </p:spTree>
    <p:extLst>
      <p:ext uri="{BB962C8B-B14F-4D97-AF65-F5344CB8AC3E}">
        <p14:creationId xmlns:p14="http://schemas.microsoft.com/office/powerpoint/2010/main" val="216842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4A92-C3A8-7CCD-A2C4-72B686C51400}"/>
              </a:ext>
            </a:extLst>
          </p:cNvPr>
          <p:cNvSpPr>
            <a:spLocks noGrp="1"/>
          </p:cNvSpPr>
          <p:nvPr>
            <p:ph type="ctrTitle"/>
          </p:nvPr>
        </p:nvSpPr>
        <p:spPr>
          <a:xfrm>
            <a:off x="1252609" y="1204690"/>
            <a:ext cx="8825658" cy="2677648"/>
          </a:xfrm>
        </p:spPr>
        <p:txBody>
          <a:bodyPr/>
          <a:lstStyle/>
          <a:p>
            <a:pPr algn="ctr"/>
            <a:r>
              <a:rPr lang="en-US" b="1" dirty="0"/>
              <a:t>Personal Project</a:t>
            </a:r>
          </a:p>
        </p:txBody>
      </p:sp>
      <p:sp>
        <p:nvSpPr>
          <p:cNvPr id="3" name="Subtitle 2">
            <a:extLst>
              <a:ext uri="{FF2B5EF4-FFF2-40B4-BE49-F238E27FC236}">
                <a16:creationId xmlns:a16="http://schemas.microsoft.com/office/drawing/2014/main" id="{73DF46B7-F357-DC3A-D075-CB9292592408}"/>
              </a:ext>
            </a:extLst>
          </p:cNvPr>
          <p:cNvSpPr>
            <a:spLocks noGrp="1"/>
          </p:cNvSpPr>
          <p:nvPr>
            <p:ph type="subTitle" idx="1"/>
          </p:nvPr>
        </p:nvSpPr>
        <p:spPr>
          <a:xfrm>
            <a:off x="1643227" y="4688604"/>
            <a:ext cx="8717014" cy="861420"/>
          </a:xfrm>
        </p:spPr>
        <p:txBody>
          <a:bodyPr/>
          <a:lstStyle/>
          <a:p>
            <a:pPr algn="ctr"/>
            <a:r>
              <a:rPr lang="en-US" dirty="0"/>
              <a:t>Implementation of 32-BIT FLOATING POINT MULTIPLICATION USING VERILOG</a:t>
            </a:r>
          </a:p>
        </p:txBody>
      </p:sp>
    </p:spTree>
    <p:extLst>
      <p:ext uri="{BB962C8B-B14F-4D97-AF65-F5344CB8AC3E}">
        <p14:creationId xmlns:p14="http://schemas.microsoft.com/office/powerpoint/2010/main" val="1824437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B33B-5A8B-DF4C-98EF-2FD90AACF639}"/>
              </a:ext>
            </a:extLst>
          </p:cNvPr>
          <p:cNvSpPr>
            <a:spLocks noGrp="1"/>
          </p:cNvSpPr>
          <p:nvPr>
            <p:ph type="ctrTitle"/>
          </p:nvPr>
        </p:nvSpPr>
        <p:spPr>
          <a:xfrm>
            <a:off x="1154955" y="1061045"/>
            <a:ext cx="8825658" cy="2677648"/>
          </a:xfrm>
        </p:spPr>
        <p:txBody>
          <a:bodyPr/>
          <a:lstStyle/>
          <a:p>
            <a:pPr algn="ctr"/>
            <a:r>
              <a:rPr lang="en-US" b="1" dirty="0"/>
              <a:t>CODE</a:t>
            </a:r>
          </a:p>
        </p:txBody>
      </p:sp>
      <p:sp>
        <p:nvSpPr>
          <p:cNvPr id="3" name="Subtitle 2">
            <a:extLst>
              <a:ext uri="{FF2B5EF4-FFF2-40B4-BE49-F238E27FC236}">
                <a16:creationId xmlns:a16="http://schemas.microsoft.com/office/drawing/2014/main" id="{41545D25-1EEC-623C-402B-396DB12E2B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7165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3802D-0AA9-1BA2-999C-B44F6B7B2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420" y="377190"/>
            <a:ext cx="6233160" cy="6103620"/>
          </a:xfrm>
          <a:prstGeom prst="rect">
            <a:avLst/>
          </a:prstGeom>
        </p:spPr>
      </p:pic>
    </p:spTree>
    <p:extLst>
      <p:ext uri="{BB962C8B-B14F-4D97-AF65-F5344CB8AC3E}">
        <p14:creationId xmlns:p14="http://schemas.microsoft.com/office/powerpoint/2010/main" val="3156937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042DE-DDA3-8F13-4EEB-92BA09867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54" y="679142"/>
            <a:ext cx="10332720" cy="5943600"/>
          </a:xfrm>
          <a:prstGeom prst="rect">
            <a:avLst/>
          </a:prstGeom>
        </p:spPr>
      </p:pic>
    </p:spTree>
    <p:extLst>
      <p:ext uri="{BB962C8B-B14F-4D97-AF65-F5344CB8AC3E}">
        <p14:creationId xmlns:p14="http://schemas.microsoft.com/office/powerpoint/2010/main" val="4206839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589F2-7F2C-A4C1-0879-0A838308D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79" y="1374818"/>
            <a:ext cx="9585960" cy="4960620"/>
          </a:xfrm>
          <a:prstGeom prst="rect">
            <a:avLst/>
          </a:prstGeom>
        </p:spPr>
      </p:pic>
    </p:spTree>
    <p:extLst>
      <p:ext uri="{BB962C8B-B14F-4D97-AF65-F5344CB8AC3E}">
        <p14:creationId xmlns:p14="http://schemas.microsoft.com/office/powerpoint/2010/main" val="3101570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35A76-7D0A-4970-1B06-FF00E53D8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 y="144780"/>
            <a:ext cx="10317480" cy="6568440"/>
          </a:xfrm>
          <a:prstGeom prst="rect">
            <a:avLst/>
          </a:prstGeom>
        </p:spPr>
      </p:pic>
    </p:spTree>
    <p:extLst>
      <p:ext uri="{BB962C8B-B14F-4D97-AF65-F5344CB8AC3E}">
        <p14:creationId xmlns:p14="http://schemas.microsoft.com/office/powerpoint/2010/main" val="264783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BAEB0-E05A-482E-8A76-6ED69EEDD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325880"/>
            <a:ext cx="8953500" cy="4206240"/>
          </a:xfrm>
          <a:prstGeom prst="rect">
            <a:avLst/>
          </a:prstGeom>
        </p:spPr>
      </p:pic>
    </p:spTree>
    <p:extLst>
      <p:ext uri="{BB962C8B-B14F-4D97-AF65-F5344CB8AC3E}">
        <p14:creationId xmlns:p14="http://schemas.microsoft.com/office/powerpoint/2010/main" val="4212378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7DF22-6F30-051B-AFDF-F60604A35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369" y="1546431"/>
            <a:ext cx="8461568" cy="4259565"/>
          </a:xfrm>
          <a:prstGeom prst="rect">
            <a:avLst/>
          </a:prstGeom>
        </p:spPr>
      </p:pic>
    </p:spTree>
    <p:extLst>
      <p:ext uri="{BB962C8B-B14F-4D97-AF65-F5344CB8AC3E}">
        <p14:creationId xmlns:p14="http://schemas.microsoft.com/office/powerpoint/2010/main" val="3238440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56C55-A46F-D4A1-FC6A-28845D9BAF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B89DC5-0788-659E-12EE-B17164F97E72}"/>
              </a:ext>
            </a:extLst>
          </p:cNvPr>
          <p:cNvSpPr>
            <a:spLocks noGrp="1"/>
          </p:cNvSpPr>
          <p:nvPr>
            <p:ph idx="1"/>
          </p:nvPr>
        </p:nvSpPr>
        <p:spPr/>
        <p:txBody>
          <a:bodyPr>
            <a:noAutofit/>
          </a:bodyPr>
          <a:lstStyle/>
          <a:p>
            <a:r>
              <a:rPr lang="en-US" sz="1700" dirty="0"/>
              <a:t>Project Devil itself led to the later development of the Prithvi missile under the Integrated Guided Missile Development </a:t>
            </a:r>
            <a:r>
              <a:rPr lang="en-US" sz="1700" dirty="0" err="1"/>
              <a:t>Programme</a:t>
            </a:r>
            <a:r>
              <a:rPr lang="en-US" sz="1700" dirty="0"/>
              <a:t> (IGMDP) in the 1980s. IGMDP was an Indian Ministry of </a:t>
            </a:r>
            <a:r>
              <a:rPr lang="en-US" sz="1700" dirty="0" err="1"/>
              <a:t>Defence</a:t>
            </a:r>
            <a:r>
              <a:rPr lang="en-US" sz="1700" dirty="0"/>
              <a:t> </a:t>
            </a:r>
            <a:r>
              <a:rPr lang="en-US" sz="1700" dirty="0" err="1"/>
              <a:t>programme</a:t>
            </a:r>
            <a:r>
              <a:rPr lang="en-US" sz="1700" dirty="0"/>
              <a:t> between the early 1980s and 2007 for the development of a comprehensive range of missiles, including the Agni missile, Prithvi ballistic missile, Akash missile, </a:t>
            </a:r>
            <a:r>
              <a:rPr lang="en-US" sz="1700" dirty="0" err="1"/>
              <a:t>Trishul</a:t>
            </a:r>
            <a:r>
              <a:rPr lang="en-US" sz="1700" dirty="0"/>
              <a:t> missile and Nag Missile.</a:t>
            </a:r>
          </a:p>
          <a:p>
            <a:r>
              <a:rPr lang="en-US" sz="1700" dirty="0"/>
              <a:t>The key measures to make DRDO effective in its functioning include the establishment of a </a:t>
            </a:r>
            <a:r>
              <a:rPr lang="en-US" sz="1700" dirty="0" err="1"/>
              <a:t>Defence</a:t>
            </a:r>
            <a:r>
              <a:rPr lang="en-US" sz="1700" dirty="0"/>
              <a:t> Technology Commission with the </a:t>
            </a:r>
            <a:r>
              <a:rPr lang="en-US" sz="1700" dirty="0" err="1"/>
              <a:t>defence</a:t>
            </a:r>
            <a:r>
              <a:rPr lang="en-US" sz="1700" dirty="0"/>
              <a:t> minister as its chairman.</a:t>
            </a:r>
          </a:p>
          <a:p>
            <a:r>
              <a:rPr lang="en-US" sz="1700" dirty="0"/>
              <a:t>The </a:t>
            </a:r>
            <a:r>
              <a:rPr lang="en-US" sz="1700" dirty="0" err="1"/>
              <a:t>programmes</a:t>
            </a:r>
            <a:r>
              <a:rPr lang="en-US" sz="1700" dirty="0"/>
              <a:t> which were largely managed by DRDO have seen considerable success with many of the systems seeing rapid deployment as well as yielding significant technological benefits. Since its establishment, DRDO has created other major systems and critical technologies such as aircraft avionics, UAVs, small arms, artillery systems, EW Systems, tanks and </a:t>
            </a:r>
            <a:r>
              <a:rPr lang="en-US" sz="1700" dirty="0" err="1"/>
              <a:t>armoured</a:t>
            </a:r>
            <a:r>
              <a:rPr lang="en-US" sz="1700" dirty="0"/>
              <a:t> vehicles, sonar systems, command and control systems and missile systems.</a:t>
            </a:r>
          </a:p>
        </p:txBody>
      </p:sp>
    </p:spTree>
    <p:extLst>
      <p:ext uri="{BB962C8B-B14F-4D97-AF65-F5344CB8AC3E}">
        <p14:creationId xmlns:p14="http://schemas.microsoft.com/office/powerpoint/2010/main" val="874824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08E39-E9E3-68DC-74E6-76CBC58A9CEA}"/>
              </a:ext>
            </a:extLst>
          </p:cNvPr>
          <p:cNvSpPr>
            <a:spLocks noGrp="1"/>
          </p:cNvSpPr>
          <p:nvPr>
            <p:ph type="ctrTitle"/>
          </p:nvPr>
        </p:nvSpPr>
        <p:spPr>
          <a:xfrm>
            <a:off x="1749759" y="1052168"/>
            <a:ext cx="8825658" cy="2677648"/>
          </a:xfrm>
        </p:spPr>
        <p:txBody>
          <a:bodyPr/>
          <a:lstStyle/>
          <a:p>
            <a:pPr algn="ctr"/>
            <a:r>
              <a:rPr lang="en-US" dirty="0"/>
              <a:t>P	ROJECT AT PXE,DRDO</a:t>
            </a:r>
          </a:p>
        </p:txBody>
      </p:sp>
      <p:sp>
        <p:nvSpPr>
          <p:cNvPr id="3" name="Subtitle 2">
            <a:extLst>
              <a:ext uri="{FF2B5EF4-FFF2-40B4-BE49-F238E27FC236}">
                <a16:creationId xmlns:a16="http://schemas.microsoft.com/office/drawing/2014/main" id="{3B34E2F7-B54F-9F12-C047-90272DEA1166}"/>
              </a:ext>
            </a:extLst>
          </p:cNvPr>
          <p:cNvSpPr>
            <a:spLocks noGrp="1"/>
          </p:cNvSpPr>
          <p:nvPr>
            <p:ph type="subTitle" idx="1"/>
          </p:nvPr>
        </p:nvSpPr>
        <p:spPr>
          <a:xfrm>
            <a:off x="1683171" y="4688604"/>
            <a:ext cx="8825658" cy="861420"/>
          </a:xfrm>
        </p:spPr>
        <p:txBody>
          <a:bodyPr/>
          <a:lstStyle/>
          <a:p>
            <a:pPr algn="ctr"/>
            <a:r>
              <a:rPr lang="en-US" dirty="0"/>
              <a:t>study of rotational and translational motion by high speed imaging technique using </a:t>
            </a:r>
            <a:r>
              <a:rPr lang="en-US" dirty="0" err="1"/>
              <a:t>matlab</a:t>
            </a:r>
            <a:endParaRPr lang="en-US" dirty="0"/>
          </a:p>
        </p:txBody>
      </p:sp>
    </p:spTree>
    <p:extLst>
      <p:ext uri="{BB962C8B-B14F-4D97-AF65-F5344CB8AC3E}">
        <p14:creationId xmlns:p14="http://schemas.microsoft.com/office/powerpoint/2010/main" val="2819438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445A-945F-26F6-8583-9AD5F961539A}"/>
              </a:ext>
            </a:extLst>
          </p:cNvPr>
          <p:cNvSpPr>
            <a:spLocks noGrp="1"/>
          </p:cNvSpPr>
          <p:nvPr>
            <p:ph type="title"/>
          </p:nvPr>
        </p:nvSpPr>
        <p:spPr>
          <a:xfrm>
            <a:off x="1154954" y="781235"/>
            <a:ext cx="9214164" cy="976544"/>
          </a:xfrm>
        </p:spPr>
        <p:txBody>
          <a:bodyPr/>
          <a:lstStyle/>
          <a:p>
            <a:r>
              <a:rPr lang="en-US" dirty="0"/>
              <a:t>Image analysis using </a:t>
            </a:r>
            <a:r>
              <a:rPr lang="en-US" dirty="0" err="1"/>
              <a:t>photron</a:t>
            </a:r>
            <a:r>
              <a:rPr lang="en-US" dirty="0"/>
              <a:t> fast viewer software</a:t>
            </a:r>
          </a:p>
        </p:txBody>
      </p:sp>
    </p:spTree>
    <p:extLst>
      <p:ext uri="{BB962C8B-B14F-4D97-AF65-F5344CB8AC3E}">
        <p14:creationId xmlns:p14="http://schemas.microsoft.com/office/powerpoint/2010/main" val="263673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B89362C9-E6E4-B20F-19EE-2CEBD87B7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3651"/>
            <a:ext cx="5033779" cy="5584349"/>
          </a:xfrm>
          <a:prstGeom prst="rect">
            <a:avLst/>
          </a:prstGeom>
        </p:spPr>
      </p:pic>
      <p:pic>
        <p:nvPicPr>
          <p:cNvPr id="3" name="Picture 2">
            <a:extLst>
              <a:ext uri="{FF2B5EF4-FFF2-40B4-BE49-F238E27FC236}">
                <a16:creationId xmlns:a16="http://schemas.microsoft.com/office/drawing/2014/main" id="{6E721BD0-E904-1433-ADDC-B1AFEC9DB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221" y="1270000"/>
            <a:ext cx="5033779" cy="5584349"/>
          </a:xfrm>
          <a:prstGeom prst="rect">
            <a:avLst/>
          </a:prstGeom>
        </p:spPr>
      </p:pic>
    </p:spTree>
    <p:extLst>
      <p:ext uri="{BB962C8B-B14F-4D97-AF65-F5344CB8AC3E}">
        <p14:creationId xmlns:p14="http://schemas.microsoft.com/office/powerpoint/2010/main" val="2190331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445A-945F-26F6-8583-9AD5F961539A}"/>
              </a:ext>
            </a:extLst>
          </p:cNvPr>
          <p:cNvSpPr>
            <a:spLocks noGrp="1"/>
          </p:cNvSpPr>
          <p:nvPr>
            <p:ph type="title"/>
          </p:nvPr>
        </p:nvSpPr>
        <p:spPr>
          <a:xfrm>
            <a:off x="1154954" y="781235"/>
            <a:ext cx="9391718" cy="976544"/>
          </a:xfrm>
        </p:spPr>
        <p:txBody>
          <a:bodyPr/>
          <a:lstStyle/>
          <a:p>
            <a:r>
              <a:rPr lang="en-US" dirty="0"/>
              <a:t>Setting up coordinates of quad in </a:t>
            </a:r>
            <a:r>
              <a:rPr lang="en-US" dirty="0" err="1"/>
              <a:t>matlab</a:t>
            </a:r>
            <a:endParaRPr lang="en-US" dirty="0"/>
          </a:p>
        </p:txBody>
      </p:sp>
    </p:spTree>
    <p:extLst>
      <p:ext uri="{BB962C8B-B14F-4D97-AF65-F5344CB8AC3E}">
        <p14:creationId xmlns:p14="http://schemas.microsoft.com/office/powerpoint/2010/main" val="256267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93C94A9C-1C47-6BAC-B121-AB46D2CF0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428" y="1622809"/>
            <a:ext cx="8789141" cy="4042623"/>
          </a:xfrm>
          <a:prstGeom prst="rect">
            <a:avLst/>
          </a:prstGeom>
        </p:spPr>
      </p:pic>
    </p:spTree>
    <p:extLst>
      <p:ext uri="{BB962C8B-B14F-4D97-AF65-F5344CB8AC3E}">
        <p14:creationId xmlns:p14="http://schemas.microsoft.com/office/powerpoint/2010/main" val="3052059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445A-945F-26F6-8583-9AD5F961539A}"/>
              </a:ext>
            </a:extLst>
          </p:cNvPr>
          <p:cNvSpPr>
            <a:spLocks noGrp="1"/>
          </p:cNvSpPr>
          <p:nvPr>
            <p:ph type="title"/>
          </p:nvPr>
        </p:nvSpPr>
        <p:spPr>
          <a:xfrm>
            <a:off x="1154954" y="781235"/>
            <a:ext cx="9391718" cy="976544"/>
          </a:xfrm>
        </p:spPr>
        <p:txBody>
          <a:bodyPr/>
          <a:lstStyle/>
          <a:p>
            <a:r>
              <a:rPr lang="en-IN" dirty="0"/>
              <a:t>Code for Calculation of RPM</a:t>
            </a:r>
            <a:endParaRPr lang="en-US" dirty="0"/>
          </a:p>
        </p:txBody>
      </p:sp>
    </p:spTree>
    <p:extLst>
      <p:ext uri="{BB962C8B-B14F-4D97-AF65-F5344CB8AC3E}">
        <p14:creationId xmlns:p14="http://schemas.microsoft.com/office/powerpoint/2010/main" val="1179547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0326135B-A156-A51B-6CCB-2284CC2AC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988" y="0"/>
            <a:ext cx="7931817" cy="6858000"/>
          </a:xfrm>
          <a:prstGeom prst="rect">
            <a:avLst/>
          </a:prstGeom>
        </p:spPr>
      </p:pic>
    </p:spTree>
    <p:extLst>
      <p:ext uri="{BB962C8B-B14F-4D97-AF65-F5344CB8AC3E}">
        <p14:creationId xmlns:p14="http://schemas.microsoft.com/office/powerpoint/2010/main" val="911165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445A-945F-26F6-8583-9AD5F961539A}"/>
              </a:ext>
            </a:extLst>
          </p:cNvPr>
          <p:cNvSpPr>
            <a:spLocks noGrp="1"/>
          </p:cNvSpPr>
          <p:nvPr>
            <p:ph type="title"/>
          </p:nvPr>
        </p:nvSpPr>
        <p:spPr>
          <a:xfrm>
            <a:off x="1154954" y="781235"/>
            <a:ext cx="9391718" cy="976544"/>
          </a:xfrm>
        </p:spPr>
        <p:txBody>
          <a:bodyPr/>
          <a:lstStyle/>
          <a:p>
            <a:r>
              <a:rPr lang="en-US" dirty="0"/>
              <a:t>Variation of RPM obtained</a:t>
            </a:r>
          </a:p>
        </p:txBody>
      </p:sp>
    </p:spTree>
    <p:extLst>
      <p:ext uri="{BB962C8B-B14F-4D97-AF65-F5344CB8AC3E}">
        <p14:creationId xmlns:p14="http://schemas.microsoft.com/office/powerpoint/2010/main" val="4259685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3E69720A-5565-EEF7-9B66-DE7499E3E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123" y="3952"/>
            <a:ext cx="7792721" cy="6854048"/>
          </a:xfrm>
          <a:prstGeom prst="rect">
            <a:avLst/>
          </a:prstGeom>
        </p:spPr>
      </p:pic>
    </p:spTree>
    <p:extLst>
      <p:ext uri="{BB962C8B-B14F-4D97-AF65-F5344CB8AC3E}">
        <p14:creationId xmlns:p14="http://schemas.microsoft.com/office/powerpoint/2010/main" val="2237135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86AD5-4176-B502-C715-2B1C606E6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000" y="2045858"/>
            <a:ext cx="7143554" cy="3032169"/>
          </a:xfrm>
          <a:prstGeom prst="rect">
            <a:avLst/>
          </a:prstGeom>
        </p:spPr>
      </p:pic>
    </p:spTree>
    <p:extLst>
      <p:ext uri="{BB962C8B-B14F-4D97-AF65-F5344CB8AC3E}">
        <p14:creationId xmlns:p14="http://schemas.microsoft.com/office/powerpoint/2010/main" val="3901011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F49E-0EE8-1B29-1F94-3308D707D65D}"/>
              </a:ext>
            </a:extLst>
          </p:cNvPr>
          <p:cNvSpPr>
            <a:spLocks noGrp="1"/>
          </p:cNvSpPr>
          <p:nvPr>
            <p:ph type="title"/>
          </p:nvPr>
        </p:nvSpPr>
        <p:spPr/>
        <p:txBody>
          <a:bodyPr/>
          <a:lstStyle/>
          <a:p>
            <a:r>
              <a:rPr lang="en-US" dirty="0"/>
              <a:t>ABOUT PXE</a:t>
            </a:r>
          </a:p>
        </p:txBody>
      </p:sp>
      <p:sp>
        <p:nvSpPr>
          <p:cNvPr id="3" name="Content Placeholder 2">
            <a:extLst>
              <a:ext uri="{FF2B5EF4-FFF2-40B4-BE49-F238E27FC236}">
                <a16:creationId xmlns:a16="http://schemas.microsoft.com/office/drawing/2014/main" id="{64C2BF63-A5FC-65E8-0D6F-C5DF05ECD45D}"/>
              </a:ext>
            </a:extLst>
          </p:cNvPr>
          <p:cNvSpPr>
            <a:spLocks noGrp="1"/>
          </p:cNvSpPr>
          <p:nvPr>
            <p:ph idx="1"/>
          </p:nvPr>
        </p:nvSpPr>
        <p:spPr/>
        <p:txBody>
          <a:bodyPr>
            <a:normAutofit/>
          </a:bodyPr>
          <a:lstStyle/>
          <a:p>
            <a:r>
              <a:rPr lang="en-US" dirty="0"/>
              <a:t>The Proof and Experimental Establishment (PXE) is an Indian </a:t>
            </a:r>
            <a:r>
              <a:rPr lang="en-US" dirty="0" err="1"/>
              <a:t>defence</a:t>
            </a:r>
            <a:r>
              <a:rPr lang="en-US" dirty="0"/>
              <a:t> laboratory of the </a:t>
            </a:r>
            <a:r>
              <a:rPr lang="en-US" dirty="0" err="1"/>
              <a:t>Defence</a:t>
            </a:r>
            <a:r>
              <a:rPr lang="en-US" dirty="0"/>
              <a:t> Research and Development </a:t>
            </a:r>
            <a:r>
              <a:rPr lang="en-US" dirty="0" err="1"/>
              <a:t>Organisation</a:t>
            </a:r>
            <a:r>
              <a:rPr lang="en-US" dirty="0"/>
              <a:t> (DRDO). Located in </a:t>
            </a:r>
            <a:r>
              <a:rPr lang="en-US" dirty="0" err="1"/>
              <a:t>Balasore</a:t>
            </a:r>
            <a:r>
              <a:rPr lang="en-US" dirty="0"/>
              <a:t>, Orissa, India. its main purpose concerns the research and development of technologies and products in the area of medium and large caliber weapons and their ammunition. PXE is </a:t>
            </a:r>
            <a:r>
              <a:rPr lang="en-US" dirty="0" err="1"/>
              <a:t>organised</a:t>
            </a:r>
            <a:r>
              <a:rPr lang="en-US" dirty="0"/>
              <a:t> under the Armament and Combat Engineering Cluster of DRDO.</a:t>
            </a:r>
          </a:p>
          <a:p>
            <a:r>
              <a:rPr lang="en-US" dirty="0"/>
              <a:t>It is situated on the coast of Bay of Bengal at </a:t>
            </a:r>
            <a:r>
              <a:rPr lang="en-US" dirty="0" err="1"/>
              <a:t>Chandipur</a:t>
            </a:r>
            <a:r>
              <a:rPr lang="en-US" dirty="0"/>
              <a:t> , in Odisha, at a distance of 15 km from </a:t>
            </a:r>
            <a:r>
              <a:rPr lang="en-US" dirty="0" err="1"/>
              <a:t>Balasore</a:t>
            </a:r>
            <a:r>
              <a:rPr lang="en-US" dirty="0"/>
              <a:t> city. This is the oldest establishment of DRDO. It was established by a Government Order of May 30, 1895. The first firing activity took place on 07 Nov 1895</a:t>
            </a:r>
          </a:p>
        </p:txBody>
      </p:sp>
    </p:spTree>
    <p:extLst>
      <p:ext uri="{BB962C8B-B14F-4D97-AF65-F5344CB8AC3E}">
        <p14:creationId xmlns:p14="http://schemas.microsoft.com/office/powerpoint/2010/main" val="238191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0E22-A7CC-E0C2-4951-12CE614297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C053D1-8A79-C3D4-0086-ACE7D20D1882}"/>
              </a:ext>
            </a:extLst>
          </p:cNvPr>
          <p:cNvSpPr>
            <a:spLocks noGrp="1"/>
          </p:cNvSpPr>
          <p:nvPr>
            <p:ph idx="1"/>
          </p:nvPr>
        </p:nvSpPr>
        <p:spPr/>
        <p:txBody>
          <a:bodyPr>
            <a:normAutofit lnSpcReduction="10000"/>
          </a:bodyPr>
          <a:lstStyle/>
          <a:p>
            <a:r>
              <a:rPr lang="en-US" dirty="0"/>
              <a:t>PXE is the main non-Army Proving ground and research establishment for design and developmental trials of guns, mortars, rockets, RCL, tank guns and their ammunition, including Naval guns and ammunition. It also conducts technical evaluation trials for imported weapons and ammunition as well as R&amp;A trials for compilation of Range Tables.</a:t>
            </a:r>
          </a:p>
          <a:p>
            <a:r>
              <a:rPr lang="en-US" dirty="0"/>
              <a:t>PXE also conducts performance evaluation trials for tank </a:t>
            </a:r>
            <a:r>
              <a:rPr lang="en-US" dirty="0" err="1"/>
              <a:t>armour</a:t>
            </a:r>
            <a:r>
              <a:rPr lang="en-US" dirty="0"/>
              <a:t> and ammunition, as well as proof of </a:t>
            </a:r>
            <a:r>
              <a:rPr lang="en-US" dirty="0" err="1"/>
              <a:t>armour</a:t>
            </a:r>
            <a:r>
              <a:rPr lang="en-US" dirty="0"/>
              <a:t> plates, tank turrets, ICVs, proximity </a:t>
            </a:r>
            <a:r>
              <a:rPr lang="en-US" dirty="0" err="1"/>
              <a:t>fuzes</a:t>
            </a:r>
            <a:r>
              <a:rPr lang="en-US" dirty="0"/>
              <a:t>, etc. and also weapons and ammunition produced by the Indian Ordnance Factories. PXE has conducted tests of the Arjun MBT </a:t>
            </a:r>
            <a:r>
              <a:rPr lang="en-US" dirty="0" err="1"/>
              <a:t>Armour</a:t>
            </a:r>
            <a:r>
              <a:rPr lang="en-US" dirty="0"/>
              <a:t> as well as tests of indigenous Explosive reactive </a:t>
            </a:r>
            <a:r>
              <a:rPr lang="en-US" dirty="0" err="1"/>
              <a:t>armour</a:t>
            </a:r>
            <a:r>
              <a:rPr lang="en-US" dirty="0"/>
              <a:t>. The lab has also conducted tests of other armaments such as the Indian Field Gun and the </a:t>
            </a:r>
            <a:r>
              <a:rPr lang="en-US" dirty="0" err="1"/>
              <a:t>Pinaka</a:t>
            </a:r>
            <a:r>
              <a:rPr lang="en-US" dirty="0"/>
              <a:t> Multi Barrel Rocket Launcher System.</a:t>
            </a:r>
          </a:p>
        </p:txBody>
      </p:sp>
    </p:spTree>
    <p:extLst>
      <p:ext uri="{BB962C8B-B14F-4D97-AF65-F5344CB8AC3E}">
        <p14:creationId xmlns:p14="http://schemas.microsoft.com/office/powerpoint/2010/main" val="3677395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7F9F-A008-C48A-8337-ABABA0F0B35B}"/>
              </a:ext>
            </a:extLst>
          </p:cNvPr>
          <p:cNvSpPr>
            <a:spLocks noGrp="1"/>
          </p:cNvSpPr>
          <p:nvPr>
            <p:ph type="title"/>
          </p:nvPr>
        </p:nvSpPr>
        <p:spPr/>
        <p:txBody>
          <a:bodyPr/>
          <a:lstStyle/>
          <a:p>
            <a:r>
              <a:rPr lang="en-US" dirty="0"/>
              <a:t>Projects and products of PXE</a:t>
            </a:r>
          </a:p>
        </p:txBody>
      </p:sp>
      <p:sp>
        <p:nvSpPr>
          <p:cNvPr id="3" name="Content Placeholder 2">
            <a:extLst>
              <a:ext uri="{FF2B5EF4-FFF2-40B4-BE49-F238E27FC236}">
                <a16:creationId xmlns:a16="http://schemas.microsoft.com/office/drawing/2014/main" id="{1B48D2A5-A8A8-6B60-18B4-3A7A9CCB13AE}"/>
              </a:ext>
            </a:extLst>
          </p:cNvPr>
          <p:cNvSpPr>
            <a:spLocks noGrp="1"/>
          </p:cNvSpPr>
          <p:nvPr>
            <p:ph idx="1"/>
          </p:nvPr>
        </p:nvSpPr>
        <p:spPr/>
        <p:txBody>
          <a:bodyPr>
            <a:normAutofit lnSpcReduction="10000"/>
          </a:bodyPr>
          <a:lstStyle/>
          <a:p>
            <a:r>
              <a:rPr lang="en-US" dirty="0"/>
              <a:t>Established high speed photography techniques for study of sabot discarding phenomena in sub caliber projectile.</a:t>
            </a:r>
          </a:p>
          <a:p>
            <a:r>
              <a:rPr lang="en-US" dirty="0"/>
              <a:t>Spin measurement of projectiles by Doppler Radar and High Speed Photography Technique.</a:t>
            </a:r>
          </a:p>
          <a:p>
            <a:r>
              <a:rPr lang="en-US" dirty="0"/>
              <a:t>Measurement of Height of Burst of Proximity </a:t>
            </a:r>
            <a:r>
              <a:rPr lang="en-US" dirty="0" err="1"/>
              <a:t>fuze</a:t>
            </a:r>
            <a:r>
              <a:rPr lang="en-US" dirty="0"/>
              <a:t> by Photography technique.</a:t>
            </a:r>
          </a:p>
          <a:p>
            <a:r>
              <a:rPr lang="en-US" dirty="0"/>
              <a:t>Easy and faster method of barrel changing in T-72 Tanks.</a:t>
            </a:r>
          </a:p>
          <a:p>
            <a:r>
              <a:rPr lang="en-US" dirty="0"/>
              <a:t>Recovery technique of fired projectiles both over water and over wet sand.</a:t>
            </a:r>
          </a:p>
          <a:p>
            <a:r>
              <a:rPr lang="en-US" dirty="0"/>
              <a:t>Recording of full trajectory data of artillery projectiles</a:t>
            </a:r>
          </a:p>
          <a:p>
            <a:endParaRPr lang="en-US" dirty="0"/>
          </a:p>
        </p:txBody>
      </p:sp>
    </p:spTree>
    <p:extLst>
      <p:ext uri="{BB962C8B-B14F-4D97-AF65-F5344CB8AC3E}">
        <p14:creationId xmlns:p14="http://schemas.microsoft.com/office/powerpoint/2010/main" val="504429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B229-78BA-6874-0B22-8CE02CF6A2CA}"/>
              </a:ext>
            </a:extLst>
          </p:cNvPr>
          <p:cNvSpPr>
            <a:spLocks noGrp="1"/>
          </p:cNvSpPr>
          <p:nvPr>
            <p:ph type="title"/>
          </p:nvPr>
        </p:nvSpPr>
        <p:spPr/>
        <p:txBody>
          <a:bodyPr/>
          <a:lstStyle/>
          <a:p>
            <a:r>
              <a:rPr lang="en-US" sz="2800" dirty="0"/>
              <a:t>MBT ARJUN</a:t>
            </a:r>
          </a:p>
        </p:txBody>
      </p:sp>
      <p:sp>
        <p:nvSpPr>
          <p:cNvPr id="3" name="Content Placeholder 2">
            <a:extLst>
              <a:ext uri="{FF2B5EF4-FFF2-40B4-BE49-F238E27FC236}">
                <a16:creationId xmlns:a16="http://schemas.microsoft.com/office/drawing/2014/main" id="{6BCEEB33-43C6-3BC5-7295-049A5FDBB8FB}"/>
              </a:ext>
            </a:extLst>
          </p:cNvPr>
          <p:cNvSpPr>
            <a:spLocks noGrp="1"/>
          </p:cNvSpPr>
          <p:nvPr>
            <p:ph idx="1"/>
          </p:nvPr>
        </p:nvSpPr>
        <p:spPr/>
        <p:txBody>
          <a:bodyPr/>
          <a:lstStyle/>
          <a:p>
            <a:r>
              <a:rPr lang="en-US" dirty="0"/>
              <a:t>The Arjun is a third generation main battle tank developed by the Combat Vehicles Research and Development Establishment (CVRDE) of the </a:t>
            </a:r>
            <a:r>
              <a:rPr lang="en-US" dirty="0" err="1"/>
              <a:t>Defence</a:t>
            </a:r>
            <a:r>
              <a:rPr lang="en-US" dirty="0"/>
              <a:t> Research and Development </a:t>
            </a:r>
            <a:r>
              <a:rPr lang="en-US" dirty="0" err="1"/>
              <a:t>Organisation</a:t>
            </a:r>
            <a:r>
              <a:rPr lang="en-US" dirty="0"/>
              <a:t> (DRDO), for the Indian Army.</a:t>
            </a:r>
          </a:p>
          <a:p>
            <a:r>
              <a:rPr lang="en-US" dirty="0"/>
              <a:t>The tank is named after Arjuna, the archer prince who is the main protagonist of the Indian epic poem Mahabharata.</a:t>
            </a:r>
          </a:p>
          <a:p>
            <a:r>
              <a:rPr lang="en-US" dirty="0"/>
              <a:t>The main working of design was started in 1986 and was completed by 1996.</a:t>
            </a:r>
          </a:p>
          <a:p>
            <a:pPr marL="0" indent="0">
              <a:buNone/>
            </a:pPr>
            <a:endParaRPr lang="en-US" dirty="0"/>
          </a:p>
        </p:txBody>
      </p:sp>
      <p:sp>
        <p:nvSpPr>
          <p:cNvPr id="4" name="Text Placeholder 3">
            <a:extLst>
              <a:ext uri="{FF2B5EF4-FFF2-40B4-BE49-F238E27FC236}">
                <a16:creationId xmlns:a16="http://schemas.microsoft.com/office/drawing/2014/main" id="{9EB36152-A55C-8B2D-87F9-E76B92A69CA7}"/>
              </a:ext>
            </a:extLst>
          </p:cNvPr>
          <p:cNvSpPr>
            <a:spLocks noGrp="1"/>
          </p:cNvSpPr>
          <p:nvPr>
            <p:ph type="body" sz="half" idx="2"/>
          </p:nvPr>
        </p:nvSpPr>
        <p:spPr/>
        <p:txBody>
          <a:bodyPr/>
          <a:lstStyle/>
          <a:p>
            <a:endParaRPr lang="en-US" dirty="0"/>
          </a:p>
        </p:txBody>
      </p:sp>
      <p:pic>
        <p:nvPicPr>
          <p:cNvPr id="8" name="Picture 7">
            <a:extLst>
              <a:ext uri="{FF2B5EF4-FFF2-40B4-BE49-F238E27FC236}">
                <a16:creationId xmlns:a16="http://schemas.microsoft.com/office/drawing/2014/main" id="{B7A629AD-5B85-64D8-F2D3-DE8A86AE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47" y="3129280"/>
            <a:ext cx="3319572" cy="2208430"/>
          </a:xfrm>
          <a:prstGeom prst="rect">
            <a:avLst/>
          </a:prstGeom>
        </p:spPr>
      </p:pic>
    </p:spTree>
    <p:extLst>
      <p:ext uri="{BB962C8B-B14F-4D97-AF65-F5344CB8AC3E}">
        <p14:creationId xmlns:p14="http://schemas.microsoft.com/office/powerpoint/2010/main" val="1302743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9E64-92B3-0275-1D63-5CEFD21366A5}"/>
              </a:ext>
            </a:extLst>
          </p:cNvPr>
          <p:cNvSpPr>
            <a:spLocks noGrp="1"/>
          </p:cNvSpPr>
          <p:nvPr>
            <p:ph type="title"/>
          </p:nvPr>
        </p:nvSpPr>
        <p:spPr/>
        <p:txBody>
          <a:bodyPr/>
          <a:lstStyle/>
          <a:p>
            <a:r>
              <a:rPr lang="en-US" dirty="0"/>
              <a:t>Features </a:t>
            </a:r>
          </a:p>
        </p:txBody>
      </p:sp>
      <p:sp>
        <p:nvSpPr>
          <p:cNvPr id="3" name="Content Placeholder 2">
            <a:extLst>
              <a:ext uri="{FF2B5EF4-FFF2-40B4-BE49-F238E27FC236}">
                <a16:creationId xmlns:a16="http://schemas.microsoft.com/office/drawing/2014/main" id="{3229683C-D1EC-5D87-FFEE-FA16CD2BC46D}"/>
              </a:ext>
            </a:extLst>
          </p:cNvPr>
          <p:cNvSpPr>
            <a:spLocks noGrp="1"/>
          </p:cNvSpPr>
          <p:nvPr>
            <p:ph idx="1"/>
          </p:nvPr>
        </p:nvSpPr>
        <p:spPr/>
        <p:txBody>
          <a:bodyPr/>
          <a:lstStyle/>
          <a:p>
            <a:r>
              <a:rPr lang="en-US" dirty="0"/>
              <a:t>The Arjun features a 120 mm rifled main gun with indigenously developed </a:t>
            </a:r>
            <a:r>
              <a:rPr lang="en-US" dirty="0" err="1"/>
              <a:t>armour</a:t>
            </a:r>
            <a:r>
              <a:rPr lang="en-US" dirty="0"/>
              <a:t>-piercing fin-stabilized discarding-sabot ammunition.</a:t>
            </a:r>
          </a:p>
          <a:p>
            <a:r>
              <a:rPr lang="en-US" dirty="0"/>
              <a:t>One PKT 7.62 mm coaxial machine gun.</a:t>
            </a:r>
          </a:p>
          <a:p>
            <a:r>
              <a:rPr lang="en-US" dirty="0"/>
              <a:t>A NSVT of 12.7mm machine gun.</a:t>
            </a:r>
          </a:p>
          <a:p>
            <a:r>
              <a:rPr lang="en-US" dirty="0"/>
              <a:t>When powered by a single MTU multi-fuel diesel engine rated at 1,400 hp, it can achieve a maximum speed of 70 km/h  and a cross-country speed of 40 km/h.</a:t>
            </a:r>
          </a:p>
          <a:p>
            <a:r>
              <a:rPr lang="en-US" dirty="0"/>
              <a:t>It has a four-man crew: commander, gunner, loader and driver.</a:t>
            </a:r>
          </a:p>
          <a:p>
            <a:endParaRPr lang="en-US" dirty="0"/>
          </a:p>
        </p:txBody>
      </p:sp>
    </p:spTree>
    <p:extLst>
      <p:ext uri="{BB962C8B-B14F-4D97-AF65-F5344CB8AC3E}">
        <p14:creationId xmlns:p14="http://schemas.microsoft.com/office/powerpoint/2010/main" val="1624352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B229-78BA-6874-0B22-8CE02CF6A2CA}"/>
              </a:ext>
            </a:extLst>
          </p:cNvPr>
          <p:cNvSpPr>
            <a:spLocks noGrp="1"/>
          </p:cNvSpPr>
          <p:nvPr>
            <p:ph type="title"/>
          </p:nvPr>
        </p:nvSpPr>
        <p:spPr>
          <a:xfrm>
            <a:off x="1154955" y="941033"/>
            <a:ext cx="2793158" cy="1954567"/>
          </a:xfrm>
        </p:spPr>
        <p:txBody>
          <a:bodyPr/>
          <a:lstStyle/>
          <a:p>
            <a:r>
              <a:rPr lang="en-US" sz="2800" dirty="0"/>
              <a:t>Advanced Towed Artillery Gun System ( ATAGS )</a:t>
            </a:r>
          </a:p>
        </p:txBody>
      </p:sp>
      <p:sp>
        <p:nvSpPr>
          <p:cNvPr id="3" name="Content Placeholder 2">
            <a:extLst>
              <a:ext uri="{FF2B5EF4-FFF2-40B4-BE49-F238E27FC236}">
                <a16:creationId xmlns:a16="http://schemas.microsoft.com/office/drawing/2014/main" id="{6BCEEB33-43C6-3BC5-7295-049A5FDBB8FB}"/>
              </a:ext>
            </a:extLst>
          </p:cNvPr>
          <p:cNvSpPr>
            <a:spLocks noGrp="1"/>
          </p:cNvSpPr>
          <p:nvPr>
            <p:ph idx="1"/>
          </p:nvPr>
        </p:nvSpPr>
        <p:spPr/>
        <p:txBody>
          <a:bodyPr/>
          <a:lstStyle/>
          <a:p>
            <a:r>
              <a:rPr lang="en-US" dirty="0"/>
              <a:t>The ATAGS (Advanced Towed Artillery Gun System) is a towed 155 mm/52 </a:t>
            </a:r>
            <a:r>
              <a:rPr lang="en-US" dirty="0" err="1"/>
              <a:t>calibre</a:t>
            </a:r>
            <a:r>
              <a:rPr lang="en-US" dirty="0"/>
              <a:t> howitzer developed by the </a:t>
            </a:r>
            <a:r>
              <a:rPr lang="en-US" dirty="0" err="1"/>
              <a:t>Defence</a:t>
            </a:r>
            <a:r>
              <a:rPr lang="en-US" dirty="0"/>
              <a:t> Research and Development </a:t>
            </a:r>
            <a:r>
              <a:rPr lang="en-US" dirty="0" err="1"/>
              <a:t>Organisation</a:t>
            </a:r>
            <a:r>
              <a:rPr lang="en-US" dirty="0"/>
              <a:t> (DRDO) for the Indian Army and manufactured by Bharat Forge and Tata Power SED.</a:t>
            </a:r>
          </a:p>
          <a:p>
            <a:r>
              <a:rPr lang="en-US" dirty="0"/>
              <a:t>The Advanced Towed Artillery Gun System (ATAGS) project was started in 2013 by DRDO to replace older guns in service in the Indian Army with a modern 155mm artillery gun.</a:t>
            </a:r>
          </a:p>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9EB36152-A55C-8B2D-87F9-E76B92A69CA7}"/>
              </a:ext>
            </a:extLst>
          </p:cNvPr>
          <p:cNvSpPr>
            <a:spLocks noGrp="1"/>
          </p:cNvSpPr>
          <p:nvPr>
            <p:ph type="body" sz="half" idx="2"/>
          </p:nvPr>
        </p:nvSpPr>
        <p:spPr/>
        <p:txBody>
          <a:bodyPr/>
          <a:lstStyle/>
          <a:p>
            <a:endParaRPr lang="en-US" dirty="0"/>
          </a:p>
        </p:txBody>
      </p:sp>
      <p:pic>
        <p:nvPicPr>
          <p:cNvPr id="6" name="Picture 2" descr="More Firepower For Soldiers! ATAGS Is Ready For Its Last Trial, And Dhanush  Howitzer Clears Fire Test - Defence Aviation Post">
            <a:extLst>
              <a:ext uri="{FF2B5EF4-FFF2-40B4-BE49-F238E27FC236}">
                <a16:creationId xmlns:a16="http://schemas.microsoft.com/office/drawing/2014/main" id="{8D1E5BEC-E6B4-74D2-DEEF-1FCA231ECC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68" r="13934"/>
          <a:stretch/>
        </p:blipFill>
        <p:spPr bwMode="auto">
          <a:xfrm>
            <a:off x="752428" y="3295013"/>
            <a:ext cx="3517731" cy="252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16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802</TotalTime>
  <Words>2163</Words>
  <Application>Microsoft Office PowerPoint</Application>
  <PresentationFormat>Widescreen</PresentationFormat>
  <Paragraphs>93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Century Gothic</vt:lpstr>
      <vt:lpstr>Wingdings 3</vt:lpstr>
      <vt:lpstr>Ion Boardroom</vt:lpstr>
      <vt:lpstr>Defence Research and Development Organisation(DRDO)</vt:lpstr>
      <vt:lpstr>About DRDO</vt:lpstr>
      <vt:lpstr>PowerPoint Presentation</vt:lpstr>
      <vt:lpstr>ABOUT PXE</vt:lpstr>
      <vt:lpstr>PowerPoint Presentation</vt:lpstr>
      <vt:lpstr>Projects and products of PXE</vt:lpstr>
      <vt:lpstr>MBT ARJUN</vt:lpstr>
      <vt:lpstr>Features </vt:lpstr>
      <vt:lpstr>Advanced Towed Artillery Gun System ( ATAGS )</vt:lpstr>
      <vt:lpstr>Features</vt:lpstr>
      <vt:lpstr>PINAKA ROCKET SYSTEM</vt:lpstr>
      <vt:lpstr>Features</vt:lpstr>
      <vt:lpstr>Modes of Operation</vt:lpstr>
      <vt:lpstr>Light Combat Aircraft(LCA)</vt:lpstr>
      <vt:lpstr>Features</vt:lpstr>
      <vt:lpstr>PRITHVI AIR DEFENCE (PAD)</vt:lpstr>
      <vt:lpstr>Prithvi Air Defence Exercise</vt:lpstr>
      <vt:lpstr>MATLAB APPLICATION –Amplitude Modulation(AM) in Time Domain</vt:lpstr>
      <vt:lpstr>Code:</vt:lpstr>
      <vt:lpstr>PowerPoint Presentation</vt:lpstr>
      <vt:lpstr>Simulation Results</vt:lpstr>
      <vt:lpstr>Personal Project</vt:lpstr>
      <vt:lpstr>CODE</vt:lpstr>
      <vt:lpstr>PowerPoint Presentation</vt:lpstr>
      <vt:lpstr>PowerPoint Presentation</vt:lpstr>
      <vt:lpstr>PowerPoint Presentation</vt:lpstr>
      <vt:lpstr>PowerPoint Presentation</vt:lpstr>
      <vt:lpstr>PowerPoint Presentation</vt:lpstr>
      <vt:lpstr>PowerPoint Presentation</vt:lpstr>
      <vt:lpstr>P ROJECT AT PXE,DRDO</vt:lpstr>
      <vt:lpstr>Image analysis using photron fast viewer software</vt:lpstr>
      <vt:lpstr>PowerPoint Presentation</vt:lpstr>
      <vt:lpstr>Setting up coordinates of quad in matlab</vt:lpstr>
      <vt:lpstr>PowerPoint Presentation</vt:lpstr>
      <vt:lpstr>Code for Calculation of RPM</vt:lpstr>
      <vt:lpstr>PowerPoint Presentation</vt:lpstr>
      <vt:lpstr>Variation of RPM obtained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Research and Development organisation(DRDO)</dc:title>
  <dc:creator>DIBYA DIPANJAN</dc:creator>
  <cp:lastModifiedBy>DIBYA DIPANJAN</cp:lastModifiedBy>
  <cp:revision>8</cp:revision>
  <dcterms:created xsi:type="dcterms:W3CDTF">2022-05-24T16:39:39Z</dcterms:created>
  <dcterms:modified xsi:type="dcterms:W3CDTF">2022-05-25T20:21:00Z</dcterms:modified>
</cp:coreProperties>
</file>